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8" r:id="rId4"/>
    <p:sldId id="262" r:id="rId5"/>
    <p:sldId id="258" r:id="rId6"/>
    <p:sldId id="259" r:id="rId7"/>
    <p:sldId id="260" r:id="rId8"/>
    <p:sldId id="264" r:id="rId9"/>
    <p:sldId id="263" r:id="rId10"/>
    <p:sldId id="266" r:id="rId11"/>
    <p:sldId id="265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8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DBEC-B10A-4CA0-80C5-B0695DF1900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CA57-8468-4DEF-B2E8-86C130A27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DBEC-B10A-4CA0-80C5-B0695DF1900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CA57-8468-4DEF-B2E8-86C130A27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DBEC-B10A-4CA0-80C5-B0695DF1900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CA57-8468-4DEF-B2E8-86C130A27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DBEC-B10A-4CA0-80C5-B0695DF1900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CA57-8468-4DEF-B2E8-86C130A27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DBEC-B10A-4CA0-80C5-B0695DF1900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CA57-8468-4DEF-B2E8-86C130A27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DBEC-B10A-4CA0-80C5-B0695DF1900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CA57-8468-4DEF-B2E8-86C130A27BE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DBEC-B10A-4CA0-80C5-B0695DF1900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CA57-8468-4DEF-B2E8-86C130A27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DBEC-B10A-4CA0-80C5-B0695DF1900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CA57-8468-4DEF-B2E8-86C130A27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DBEC-B10A-4CA0-80C5-B0695DF1900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CA57-8468-4DEF-B2E8-86C130A27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DBEC-B10A-4CA0-80C5-B0695DF1900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CECA57-8468-4DEF-B2E8-86C130A27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DBEC-B10A-4CA0-80C5-B0695DF1900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CA57-8468-4DEF-B2E8-86C130A27B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5E8DBEC-B10A-4CA0-80C5-B0695DF1900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FCECA57-8468-4DEF-B2E8-86C130A27B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Реабилитация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Теоретические основы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300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692696"/>
            <a:ext cx="5472608" cy="4320480"/>
          </a:xfrm>
        </p:spPr>
        <p:txBody>
          <a:bodyPr>
            <a:noAutofit/>
          </a:bodyPr>
          <a:lstStyle/>
          <a:p>
            <a:r>
              <a:rPr lang="ru-RU" sz="1400" dirty="0"/>
              <a:t>Социально-бытовая </a:t>
            </a:r>
            <a:r>
              <a:rPr lang="ru-RU" sz="1400" dirty="0" smtClean="0"/>
              <a:t>адаптация</a:t>
            </a:r>
            <a:endParaRPr lang="ru-RU" sz="1400" b="0" dirty="0" smtClean="0"/>
          </a:p>
          <a:p>
            <a:pPr>
              <a:buFont typeface="Wingdings" pitchFamily="2" charset="2"/>
              <a:buChar char="Ø"/>
            </a:pPr>
            <a:r>
              <a:rPr lang="ru-RU" sz="1400" b="0" dirty="0"/>
              <a:t> Информирование и консультирование </a:t>
            </a:r>
            <a:r>
              <a:rPr lang="ru-RU" sz="1400" b="0" dirty="0" smtClean="0"/>
              <a:t>по вопросам </a:t>
            </a:r>
            <a:r>
              <a:rPr lang="ru-RU" sz="1400" b="0" dirty="0"/>
              <a:t>социально-бытовой реабилитации пациента и членов его </a:t>
            </a:r>
            <a:r>
              <a:rPr lang="ru-RU" sz="1400" b="0" dirty="0" smtClean="0"/>
              <a:t>семьи</a:t>
            </a:r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Обучение </a:t>
            </a:r>
            <a:r>
              <a:rPr lang="ru-RU" sz="1400" b="0" dirty="0"/>
              <a:t>пациента </a:t>
            </a:r>
            <a:r>
              <a:rPr lang="ru-RU" sz="1400" b="0" dirty="0" smtClean="0"/>
              <a:t>самообслуживанию</a:t>
            </a:r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Адаптационное </a:t>
            </a:r>
            <a:r>
              <a:rPr lang="ru-RU" sz="1400" b="0" dirty="0"/>
              <a:t>обучение семьи </a:t>
            </a:r>
            <a:r>
              <a:rPr lang="ru-RU" sz="1400" b="0" dirty="0" smtClean="0"/>
              <a:t>пациента</a:t>
            </a:r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Обучение </a:t>
            </a:r>
            <a:r>
              <a:rPr lang="ru-RU" sz="1400" b="0" dirty="0"/>
              <a:t>больного и инвалида пользованию техническими средствами </a:t>
            </a:r>
            <a:r>
              <a:rPr lang="ru-RU" sz="1400" b="0" dirty="0" smtClean="0"/>
              <a:t>реабилитации</a:t>
            </a:r>
            <a:r>
              <a:rPr lang="ru-RU" sz="1400" b="0" dirty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Организация </a:t>
            </a:r>
            <a:r>
              <a:rPr lang="ru-RU" sz="1400" b="0" dirty="0"/>
              <a:t>жизни пациента в быту (адаптация жилого помещения к потребностям больного и инвалида</a:t>
            </a:r>
            <a:r>
              <a:rPr lang="ru-RU" sz="1400" b="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Обеспечение </a:t>
            </a:r>
            <a:r>
              <a:rPr lang="ru-RU" sz="1400" b="0" dirty="0"/>
              <a:t>техническими средствами реабилитации (в программе указываются необходимые мероприятия для создания бытовой независимости пациента</a:t>
            </a:r>
            <a:r>
              <a:rPr lang="ru-RU" sz="1400" b="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1400" b="0" dirty="0" err="1" smtClean="0"/>
              <a:t>Сурдотехника</a:t>
            </a:r>
            <a:endParaRPr lang="ru-RU" sz="1400" b="0" dirty="0" smtClean="0"/>
          </a:p>
          <a:p>
            <a:pPr>
              <a:buFont typeface="Wingdings" pitchFamily="2" charset="2"/>
              <a:buChar char="Ø"/>
            </a:pPr>
            <a:r>
              <a:rPr lang="ru-RU" sz="1400" b="0" dirty="0" err="1" smtClean="0"/>
              <a:t>Тифлотехника</a:t>
            </a:r>
            <a:endParaRPr lang="ru-RU" sz="1400" b="0" dirty="0" smtClean="0"/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Технические </a:t>
            </a:r>
            <a:r>
              <a:rPr lang="ru-RU" sz="1400" b="0" dirty="0"/>
              <a:t>средства </a:t>
            </a:r>
            <a:r>
              <a:rPr lang="ru-RU" sz="1400" b="0" dirty="0" smtClean="0"/>
              <a:t>реабилитации</a:t>
            </a:r>
            <a:endParaRPr lang="ru-RU" sz="1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940152" y="764704"/>
            <a:ext cx="2952328" cy="4045040"/>
          </a:xfrm>
        </p:spPr>
        <p:txBody>
          <a:bodyPr>
            <a:noAutofit/>
          </a:bodyPr>
          <a:lstStyle/>
          <a:p>
            <a:r>
              <a:rPr lang="ru-RU" sz="1200" dirty="0"/>
              <a:t>Социально-средовая </a:t>
            </a:r>
            <a:r>
              <a:rPr lang="ru-RU" sz="1200" dirty="0" smtClean="0"/>
              <a:t>реабилитация</a:t>
            </a:r>
            <a:endParaRPr lang="ru-RU" sz="1200" b="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ru-RU" sz="1200" b="0" dirty="0" smtClean="0"/>
              <a:t>Проведение </a:t>
            </a:r>
            <a:r>
              <a:rPr lang="ru-RU" sz="1200" b="0" dirty="0"/>
              <a:t>социально-психологической и психологической реабилитации (психотерапия, </a:t>
            </a:r>
            <a:r>
              <a:rPr lang="ru-RU" sz="1200" b="0" dirty="0" err="1"/>
              <a:t>психокоррекция</a:t>
            </a:r>
            <a:r>
              <a:rPr lang="ru-RU" sz="1200" b="0" dirty="0"/>
              <a:t>, психологическое </a:t>
            </a:r>
            <a:r>
              <a:rPr lang="ru-RU" sz="1200" b="0" dirty="0" smtClean="0"/>
              <a:t>консультирование)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1200" b="0" dirty="0" smtClean="0"/>
              <a:t>Осуществление </a:t>
            </a:r>
            <a:r>
              <a:rPr lang="ru-RU" sz="1200" b="0" dirty="0"/>
              <a:t>психологической помощи семье (обучение жизненным навыкам, персональной безопасности, социальному общению, социальной независимости</a:t>
            </a:r>
            <a:r>
              <a:rPr lang="ru-RU" sz="1200" b="0" dirty="0" smtClean="0"/>
              <a:t>)</a:t>
            </a:r>
            <a:r>
              <a:rPr lang="ru-RU" sz="1200" b="0" dirty="0"/>
              <a:t> </a:t>
            </a:r>
            <a:endParaRPr lang="ru-RU" sz="1200" b="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ru-RU" sz="1200" b="0" dirty="0" smtClean="0"/>
              <a:t>Содействие </a:t>
            </a:r>
            <a:r>
              <a:rPr lang="ru-RU" sz="1200" b="0" dirty="0"/>
              <a:t>в решении личных </a:t>
            </a:r>
            <a:r>
              <a:rPr lang="ru-RU" sz="1200" b="0" dirty="0" smtClean="0"/>
              <a:t>проблем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1200" b="0" dirty="0" smtClean="0"/>
              <a:t>Консультирование </a:t>
            </a:r>
            <a:r>
              <a:rPr lang="ru-RU" sz="1200" b="0" dirty="0"/>
              <a:t>по правовым </a:t>
            </a:r>
            <a:r>
              <a:rPr lang="ru-RU" sz="1200" b="0" dirty="0" smtClean="0"/>
              <a:t>вопросам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1200" b="0" dirty="0" smtClean="0"/>
              <a:t>Обучение </a:t>
            </a:r>
            <a:r>
              <a:rPr lang="ru-RU" sz="1200" b="0" dirty="0"/>
              <a:t>навыкам проведения досуга и </a:t>
            </a:r>
            <a:r>
              <a:rPr lang="ru-RU" sz="1200" b="0" dirty="0" smtClean="0"/>
              <a:t>отдыха</a:t>
            </a:r>
            <a:r>
              <a:rPr lang="ru-RU" sz="1200" b="0" dirty="0"/>
              <a:t> </a:t>
            </a:r>
            <a:endParaRPr lang="ru-RU" sz="1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648072"/>
          </a:xfrm>
        </p:spPr>
        <p:txBody>
          <a:bodyPr/>
          <a:lstStyle/>
          <a:p>
            <a:pPr algn="ctr"/>
            <a:r>
              <a:rPr lang="ru-RU" dirty="0" smtClean="0"/>
              <a:t>Методы Социальной реабилитации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43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pPr algn="ctr"/>
            <a:r>
              <a:rPr lang="ru-RU" dirty="0" smtClean="0"/>
              <a:t>Методы Профессиональной реабилитации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19569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0" dirty="0" smtClean="0"/>
              <a:t>Профориентация </a:t>
            </a:r>
            <a:r>
              <a:rPr lang="ru-RU" sz="2000" b="0" dirty="0"/>
              <a:t>(</a:t>
            </a:r>
            <a:r>
              <a:rPr lang="ru-RU" sz="2000" b="0" dirty="0" err="1"/>
              <a:t>профинформирование</a:t>
            </a:r>
            <a:r>
              <a:rPr lang="ru-RU" sz="2000" b="0" dirty="0"/>
              <a:t>, </a:t>
            </a:r>
            <a:r>
              <a:rPr lang="ru-RU" sz="2000" b="0" dirty="0" err="1"/>
              <a:t>профконсультирование</a:t>
            </a:r>
            <a:r>
              <a:rPr lang="ru-RU" sz="2000" b="0" dirty="0"/>
              <a:t>). </a:t>
            </a:r>
            <a:endParaRPr lang="ru-RU" sz="2000" b="0" dirty="0"/>
          </a:p>
          <a:p>
            <a:pPr>
              <a:buFont typeface="Wingdings" pitchFamily="2" charset="2"/>
              <a:buChar char="Ø"/>
            </a:pPr>
            <a:r>
              <a:rPr lang="ru-RU" sz="2000" b="0" dirty="0" smtClean="0"/>
              <a:t>Психологическая </a:t>
            </a:r>
            <a:r>
              <a:rPr lang="ru-RU" sz="2000" b="0" dirty="0"/>
              <a:t>коррекция. </a:t>
            </a:r>
            <a:endParaRPr lang="ru-RU" sz="2000" b="0" dirty="0"/>
          </a:p>
          <a:p>
            <a:pPr>
              <a:buFont typeface="Wingdings" pitchFamily="2" charset="2"/>
              <a:buChar char="Ø"/>
            </a:pPr>
            <a:r>
              <a:rPr lang="ru-RU" sz="2000" b="0" dirty="0" smtClean="0"/>
              <a:t>Обучение </a:t>
            </a:r>
            <a:r>
              <a:rPr lang="ru-RU" sz="2000" b="0" dirty="0"/>
              <a:t>(переобучение). </a:t>
            </a:r>
            <a:endParaRPr lang="ru-RU" sz="2000" b="0" dirty="0"/>
          </a:p>
          <a:p>
            <a:pPr>
              <a:buFont typeface="Wingdings" pitchFamily="2" charset="2"/>
              <a:buChar char="Ø"/>
            </a:pPr>
            <a:r>
              <a:rPr lang="ru-RU" sz="2000" b="0" dirty="0" smtClean="0"/>
              <a:t>Создание </a:t>
            </a:r>
            <a:r>
              <a:rPr lang="ru-RU" sz="2000" b="0" dirty="0"/>
              <a:t>специального рабочего места инвалида. </a:t>
            </a:r>
            <a:endParaRPr lang="ru-RU" sz="2000" b="0" dirty="0"/>
          </a:p>
          <a:p>
            <a:pPr>
              <a:buFont typeface="Wingdings" pitchFamily="2" charset="2"/>
              <a:buChar char="Ø"/>
            </a:pPr>
            <a:r>
              <a:rPr lang="ru-RU" sz="2000" b="0" dirty="0" smtClean="0"/>
              <a:t>Профессионально-производственная </a:t>
            </a:r>
            <a:r>
              <a:rPr lang="ru-RU" sz="2000" b="0" dirty="0"/>
              <a:t>адаптация.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39584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/>
          <a:lstStyle/>
          <a:p>
            <a:pPr algn="ctr"/>
            <a:r>
              <a:rPr lang="ru-RU" dirty="0" smtClean="0"/>
              <a:t>Специалисты, занимающиеся реабилитационными мероприятиями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333970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0" dirty="0" smtClean="0"/>
              <a:t>Врачи </a:t>
            </a:r>
            <a:r>
              <a:rPr lang="ru-RU" b="0" dirty="0"/>
              <a:t>- специалисты (невропатологи, ортопеды, терапевты и др.). Они помогают диагностировать и лечить заболевания, которые ограничивают жизнедеятельность пациентов. Эти специалисты решают проблемы медицинской </a:t>
            </a:r>
            <a:r>
              <a:rPr lang="ru-RU" b="0" dirty="0" smtClean="0"/>
              <a:t>реабилитации</a:t>
            </a:r>
            <a:endParaRPr lang="ru-RU" b="0" dirty="0"/>
          </a:p>
          <a:p>
            <a:pPr>
              <a:buFont typeface="Wingdings" pitchFamily="2" charset="2"/>
              <a:buChar char="ü"/>
            </a:pPr>
            <a:r>
              <a:rPr lang="ru-RU" b="0" dirty="0" err="1" smtClean="0"/>
              <a:t>Реабилитолог</a:t>
            </a:r>
            <a:endParaRPr lang="ru-RU" b="0" dirty="0"/>
          </a:p>
          <a:p>
            <a:pPr>
              <a:buFont typeface="Wingdings" pitchFamily="2" charset="2"/>
              <a:buChar char="ü"/>
            </a:pPr>
            <a:r>
              <a:rPr lang="ru-RU" b="0" dirty="0" smtClean="0"/>
              <a:t>Реабилитационная </a:t>
            </a:r>
            <a:r>
              <a:rPr lang="ru-RU" b="0" dirty="0"/>
              <a:t>медицинская сестра. Оказывает помощь пациенту, осуществляет уход, обучает пациента и членов его </a:t>
            </a:r>
            <a:r>
              <a:rPr lang="ru-RU" b="0" dirty="0" smtClean="0"/>
              <a:t>семьи</a:t>
            </a:r>
            <a:endParaRPr lang="ru-RU" b="0" dirty="0"/>
          </a:p>
          <a:p>
            <a:pPr>
              <a:buFont typeface="Wingdings" pitchFamily="2" charset="2"/>
              <a:buChar char="ü"/>
            </a:pPr>
            <a:r>
              <a:rPr lang="ru-RU" b="0" dirty="0" smtClean="0"/>
              <a:t>Специалист </a:t>
            </a:r>
            <a:r>
              <a:rPr lang="ru-RU" b="0" dirty="0"/>
              <a:t>по </a:t>
            </a:r>
            <a:r>
              <a:rPr lang="ru-RU" b="0" dirty="0" smtClean="0"/>
              <a:t>физиотерапии</a:t>
            </a:r>
            <a:endParaRPr lang="ru-RU" b="0" dirty="0"/>
          </a:p>
          <a:p>
            <a:pPr>
              <a:buFont typeface="Wingdings" pitchFamily="2" charset="2"/>
              <a:buChar char="ü"/>
            </a:pPr>
            <a:r>
              <a:rPr lang="ru-RU" b="0" dirty="0" smtClean="0"/>
              <a:t>Специалист </a:t>
            </a:r>
            <a:r>
              <a:rPr lang="ru-RU" b="0" dirty="0"/>
              <a:t>по лечебной </a:t>
            </a:r>
            <a:r>
              <a:rPr lang="ru-RU" b="0" dirty="0" smtClean="0"/>
              <a:t>физкультуре</a:t>
            </a:r>
            <a:endParaRPr lang="ru-RU" b="0" dirty="0"/>
          </a:p>
          <a:p>
            <a:pPr>
              <a:buFont typeface="Wingdings" pitchFamily="2" charset="2"/>
              <a:buChar char="ü"/>
            </a:pPr>
            <a:r>
              <a:rPr lang="ru-RU" b="0" dirty="0" smtClean="0"/>
              <a:t>Специалисты </a:t>
            </a:r>
            <a:r>
              <a:rPr lang="ru-RU" b="0" dirty="0"/>
              <a:t>по нарушению зрения, речи, </a:t>
            </a:r>
            <a:r>
              <a:rPr lang="ru-RU" b="0" dirty="0" smtClean="0"/>
              <a:t>слуха</a:t>
            </a:r>
            <a:endParaRPr lang="ru-RU" b="0" dirty="0"/>
          </a:p>
          <a:p>
            <a:pPr>
              <a:buFont typeface="Wingdings" pitchFamily="2" charset="2"/>
              <a:buChar char="ü"/>
            </a:pPr>
            <a:r>
              <a:rPr lang="ru-RU" b="0" dirty="0" smtClean="0"/>
              <a:t>Психолог</a:t>
            </a:r>
            <a:endParaRPr lang="ru-RU" b="0" dirty="0"/>
          </a:p>
          <a:p>
            <a:pPr>
              <a:buFont typeface="Wingdings" pitchFamily="2" charset="2"/>
              <a:buChar char="ü"/>
            </a:pPr>
            <a:r>
              <a:rPr lang="ru-RU" b="0" dirty="0" smtClean="0"/>
              <a:t>Психотерапевт</a:t>
            </a:r>
            <a:endParaRPr lang="ru-RU" b="0" dirty="0"/>
          </a:p>
          <a:p>
            <a:pPr>
              <a:buFont typeface="Wingdings" pitchFamily="2" charset="2"/>
              <a:buChar char="ü"/>
            </a:pPr>
            <a:r>
              <a:rPr lang="ru-RU" b="0" dirty="0" smtClean="0"/>
              <a:t>Социальный </a:t>
            </a:r>
            <a:r>
              <a:rPr lang="ru-RU" b="0" dirty="0"/>
              <a:t>работник и другие </a:t>
            </a:r>
            <a:r>
              <a:rPr lang="ru-RU" b="0" dirty="0" smtClean="0"/>
              <a:t>специалисты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12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реабилитации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Реабилитация </a:t>
            </a:r>
            <a:r>
              <a:rPr lang="ru-RU" sz="2400" b="0" dirty="0" smtClean="0"/>
              <a:t>– (фр. </a:t>
            </a:r>
            <a:r>
              <a:rPr lang="ru-RU" sz="2400" b="0" i="1" dirty="0" err="1"/>
              <a:t>rehabilitation</a:t>
            </a:r>
            <a:r>
              <a:rPr lang="ru-RU" sz="2400" b="0" dirty="0"/>
              <a:t> </a:t>
            </a:r>
            <a:r>
              <a:rPr lang="ru-RU" sz="2400" b="0" dirty="0" smtClean="0"/>
              <a:t> от лат. </a:t>
            </a:r>
            <a:r>
              <a:rPr lang="ru-RU" sz="2400" b="0" i="1" dirty="0" err="1"/>
              <a:t>re</a:t>
            </a:r>
            <a:r>
              <a:rPr lang="ru-RU" sz="2400" b="0" dirty="0"/>
              <a:t> вновь + </a:t>
            </a:r>
            <a:r>
              <a:rPr lang="ru-RU" sz="2400" b="0" i="1" dirty="0" err="1"/>
              <a:t>habilis</a:t>
            </a:r>
            <a:r>
              <a:rPr lang="ru-RU" sz="2400" b="0" dirty="0"/>
              <a:t> </a:t>
            </a:r>
            <a:r>
              <a:rPr lang="ru-RU" sz="2400" b="0" dirty="0" smtClean="0"/>
              <a:t>удобный, приспособленный) - комплекс медицинских, психологических, педагогических, профессиональных и юридических мер по восстановлению автономности, трудоспособности и здоровья лиц с ограниченными физическими и психическими возможностями в результате перенесенных (реабилитация) или врожденных (</a:t>
            </a:r>
            <a:r>
              <a:rPr lang="ru-RU" sz="2400" b="0" dirty="0" err="1" smtClean="0"/>
              <a:t>абилитация</a:t>
            </a:r>
            <a:r>
              <a:rPr lang="ru-RU" sz="2400" b="0" dirty="0" smtClean="0"/>
              <a:t>) заболеваний, а также в результате травм.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383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Целевые установки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b="0" dirty="0" smtClean="0"/>
          </a:p>
          <a:p>
            <a:endParaRPr lang="ru-RU" sz="2400" b="0" dirty="0"/>
          </a:p>
          <a:p>
            <a:r>
              <a:rPr lang="ru-RU" sz="2400" b="0" dirty="0" smtClean="0"/>
              <a:t>Целью </a:t>
            </a:r>
            <a:r>
              <a:rPr lang="ru-RU" sz="2400" b="0" dirty="0"/>
              <a:t>реабилитации является восстановление социального статуса человека, достижение им материальной независимости и </a:t>
            </a:r>
            <a:r>
              <a:rPr lang="ru-RU" sz="2400" b="0" dirty="0" smtClean="0"/>
              <a:t>его социальная адаптация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736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 инвалидности в </a:t>
            </a:r>
            <a:r>
              <a:rPr lang="ru-RU" dirty="0" err="1" smtClean="0"/>
              <a:t>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0" dirty="0"/>
              <a:t>Проблемы, связанные с инвалидностью, в нашем государстве условно можно разделить на пять составляющих:</a:t>
            </a:r>
          </a:p>
          <a:p>
            <a:r>
              <a:rPr lang="ru-RU" b="0" dirty="0"/>
              <a:t>1.Обеспечение создания доступной среды для свободного передвижения инвалидов и беспрепятственной коммуникации.</a:t>
            </a:r>
          </a:p>
          <a:p>
            <a:r>
              <a:rPr lang="ru-RU" b="0" dirty="0"/>
              <a:t>2.Получение достойного образования в рамках интегрированных форм обучения.</a:t>
            </a:r>
          </a:p>
          <a:p>
            <a:r>
              <a:rPr lang="ru-RU" b="0" dirty="0"/>
              <a:t>3.Возможность трудовой деятельности без дискриминации в процессе трудоустройства и дальнейшей работы.</a:t>
            </a:r>
          </a:p>
          <a:p>
            <a:r>
              <a:rPr lang="ru-RU" b="0" dirty="0"/>
              <a:t>4.Расформирование стационарных учреждений для содержания инвалидов, и перевод финансирования на создание вспомогательных служб, позволяющих людям с инвалидностью жить без отрыва от «социума».</a:t>
            </a:r>
          </a:p>
          <a:p>
            <a:r>
              <a:rPr lang="ru-RU" b="0" dirty="0"/>
              <a:t>5.Обеспечение возможности беспрепятственного получения реабилитационных услуг и технических средств реабилитации.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19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 терминологии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7516316" cy="3579849"/>
          </a:xfrm>
        </p:spPr>
        <p:txBody>
          <a:bodyPr>
            <a:normAutofit/>
          </a:bodyPr>
          <a:lstStyle/>
          <a:p>
            <a:pPr algn="just"/>
            <a:r>
              <a:rPr lang="ru-RU" sz="2000" b="0" dirty="0"/>
              <a:t>В современной медицине разные научные школы используют одни и те же понятия в различном значении. Например, в здравоохранении термин «реабилитация» некоторыми специалистами используется как сугубо медицинская задача, а другими — как комплекс медицинских, психотерапевтических и социальных задач. И наоборот, при использовании различных терминов ставятся тождественные задачи. Например, «восстановительное лечение» и «медицинская </a:t>
            </a:r>
            <a:r>
              <a:rPr lang="ru-RU" sz="2000" b="0" dirty="0" smtClean="0"/>
              <a:t>реабилитация».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80684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 терминологии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0" i="1" dirty="0"/>
              <a:t>«Практика показывает, что новые понятия без их чёткого определения вводят для того, чтобы вызвать путаницу в мыслях, а затем воспользоваться этим для достижения определённых целей. Причём цели эти могут долго оставаться завуалированными или даже скрытыми. Мы назвали такие действия: „терминологический терроризм“.»</a:t>
            </a:r>
          </a:p>
          <a:p>
            <a:pPr algn="r"/>
            <a:r>
              <a:rPr lang="ru-RU" b="0" dirty="0"/>
              <a:t>заслуженный врач РФ, профессор Н. Ф. Давыдкин</a:t>
            </a:r>
            <a:endParaRPr lang="ru-RU" i="1" dirty="0"/>
          </a:p>
          <a:p>
            <a:pPr algn="r"/>
            <a:r>
              <a:rPr lang="ru-RU" b="0" i="1" dirty="0"/>
              <a:t>«Медицинская реабилитация, восстановительная медицина — это что?»</a:t>
            </a:r>
            <a:endParaRPr lang="ru-RU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43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Принципы реабилитации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/>
              <a:t>К основным принципам реабилитации относятся</a:t>
            </a:r>
            <a:r>
              <a:rPr lang="ru-RU" b="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b="0" dirty="0" smtClean="0"/>
              <a:t>раннее </a:t>
            </a:r>
            <a:r>
              <a:rPr lang="ru-RU" b="0" dirty="0"/>
              <a:t>начало проведения реабилитационных мероприятий </a:t>
            </a:r>
            <a:endParaRPr lang="ru-RU" b="0" dirty="0" smtClean="0"/>
          </a:p>
          <a:p>
            <a:pPr>
              <a:buFont typeface="Wingdings" pitchFamily="2" charset="2"/>
              <a:buChar char="Ø"/>
            </a:pPr>
            <a:r>
              <a:rPr lang="ru-RU" b="0" dirty="0" smtClean="0"/>
              <a:t>комплексность </a:t>
            </a:r>
            <a:r>
              <a:rPr lang="ru-RU" b="0" dirty="0"/>
              <a:t>использования всех доступных и </a:t>
            </a:r>
            <a:r>
              <a:rPr lang="ru-RU" b="0" dirty="0" smtClean="0"/>
              <a:t>необходимых реабилитационных мероприятий</a:t>
            </a:r>
            <a:endParaRPr lang="ru-RU" b="0" dirty="0"/>
          </a:p>
          <a:p>
            <a:pPr>
              <a:buFont typeface="Wingdings" pitchFamily="2" charset="2"/>
              <a:buChar char="Ø"/>
            </a:pPr>
            <a:r>
              <a:rPr lang="ru-RU" b="0" dirty="0" smtClean="0"/>
              <a:t>индивидуализация </a:t>
            </a:r>
            <a:r>
              <a:rPr lang="ru-RU" b="0" dirty="0"/>
              <a:t>программы реабилитации, </a:t>
            </a:r>
            <a:endParaRPr lang="ru-RU" b="0" dirty="0" smtClean="0"/>
          </a:p>
          <a:p>
            <a:pPr>
              <a:buFont typeface="Wingdings" pitchFamily="2" charset="2"/>
              <a:buChar char="Ø"/>
            </a:pPr>
            <a:r>
              <a:rPr lang="ru-RU" b="0" dirty="0" err="1" smtClean="0"/>
              <a:t>этапность</a:t>
            </a:r>
            <a:r>
              <a:rPr lang="ru-RU" b="0" dirty="0" smtClean="0"/>
              <a:t> </a:t>
            </a:r>
            <a:r>
              <a:rPr lang="ru-RU" b="0" dirty="0"/>
              <a:t>реабилитации,</a:t>
            </a:r>
          </a:p>
          <a:p>
            <a:pPr>
              <a:buFont typeface="Wingdings" pitchFamily="2" charset="2"/>
              <a:buChar char="Ø"/>
            </a:pPr>
            <a:r>
              <a:rPr lang="ru-RU" b="0" dirty="0" smtClean="0"/>
              <a:t>непрерывность </a:t>
            </a:r>
            <a:r>
              <a:rPr lang="ru-RU" b="0" dirty="0"/>
              <a:t>и преемственность на протяжении всех этапов реабилитации,</a:t>
            </a:r>
          </a:p>
          <a:p>
            <a:pPr>
              <a:buFont typeface="Wingdings" pitchFamily="2" charset="2"/>
              <a:buChar char="Ø"/>
            </a:pPr>
            <a:r>
              <a:rPr lang="ru-RU" b="0" dirty="0" smtClean="0"/>
              <a:t>социальная </a:t>
            </a:r>
            <a:r>
              <a:rPr lang="ru-RU" b="0" dirty="0"/>
              <a:t>направленность РМ,</a:t>
            </a:r>
          </a:p>
          <a:p>
            <a:pPr>
              <a:buFont typeface="Wingdings" pitchFamily="2" charset="2"/>
              <a:buChar char="Ø"/>
            </a:pPr>
            <a:r>
              <a:rPr lang="ru-RU" b="0" dirty="0" smtClean="0"/>
              <a:t>использование </a:t>
            </a:r>
            <a:r>
              <a:rPr lang="ru-RU" b="0" dirty="0"/>
              <a:t>методов контроля адекватности нагрузок и эффективности </a:t>
            </a:r>
            <a:r>
              <a:rPr lang="ru-RU" b="0" dirty="0" smtClean="0"/>
              <a:t>реабилитации</a:t>
            </a:r>
            <a:endParaRPr lang="ru-RU" b="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61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реабилитации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0" dirty="0" smtClean="0"/>
              <a:t>Медицинская реабилитация</a:t>
            </a:r>
          </a:p>
          <a:p>
            <a:pPr>
              <a:buFont typeface="Wingdings" pitchFamily="2" charset="2"/>
              <a:buChar char="ü"/>
            </a:pPr>
            <a:r>
              <a:rPr lang="ru-RU" sz="2400" b="0" dirty="0" smtClean="0"/>
              <a:t>Психолого-педагогическая реабилитация</a:t>
            </a:r>
          </a:p>
          <a:p>
            <a:pPr>
              <a:buFont typeface="Wingdings" pitchFamily="2" charset="2"/>
              <a:buChar char="ü"/>
            </a:pPr>
            <a:r>
              <a:rPr lang="ru-RU" sz="2400" b="0" dirty="0" smtClean="0"/>
              <a:t>Социальная реабилитация (социально-бытовая и социально-средовая)</a:t>
            </a:r>
          </a:p>
          <a:p>
            <a:pPr>
              <a:buFont typeface="Wingdings" pitchFamily="2" charset="2"/>
              <a:buChar char="ü"/>
            </a:pPr>
            <a:r>
              <a:rPr lang="ru-RU" sz="2400" b="0" dirty="0" smtClean="0"/>
              <a:t>Профессиональная</a:t>
            </a:r>
            <a:endParaRPr lang="ru-RU" sz="2400" b="0" dirty="0"/>
          </a:p>
        </p:txBody>
      </p:sp>
    </p:spTree>
    <p:extLst>
      <p:ext uri="{BB962C8B-B14F-4D97-AF65-F5344CB8AC3E}">
        <p14:creationId xmlns:p14="http://schemas.microsoft.com/office/powerpoint/2010/main" val="1059370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57606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Методы медицинской реабилитации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05978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Физические </a:t>
            </a:r>
            <a:r>
              <a:rPr lang="ru-RU" sz="1400" b="0" dirty="0"/>
              <a:t>методы реабилитации (электролечение, </a:t>
            </a:r>
            <a:r>
              <a:rPr lang="ru-RU" sz="1400" b="0" dirty="0" smtClean="0"/>
              <a:t>электростимуляция, лазеротерапия</a:t>
            </a:r>
            <a:r>
              <a:rPr lang="ru-RU" sz="1400" b="0" dirty="0"/>
              <a:t>, баротерапия, бальнеотерапия</a:t>
            </a:r>
            <a:r>
              <a:rPr lang="ru-RU" sz="1400" b="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Механические </a:t>
            </a:r>
            <a:r>
              <a:rPr lang="ru-RU" sz="1400" b="0" dirty="0"/>
              <a:t>методы реабилитации (механотерапия, </a:t>
            </a:r>
            <a:r>
              <a:rPr lang="ru-RU" sz="1400" b="0" dirty="0" err="1"/>
              <a:t>кинезотерапия</a:t>
            </a:r>
            <a:r>
              <a:rPr lang="ru-RU" sz="1400" b="0" dirty="0" smtClean="0"/>
              <a:t>)</a:t>
            </a:r>
            <a:endParaRPr lang="ru-RU" sz="1400" b="0" dirty="0"/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Массаж</a:t>
            </a:r>
            <a:endParaRPr lang="ru-RU" sz="1400" b="0" dirty="0"/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Традиционные </a:t>
            </a:r>
            <a:r>
              <a:rPr lang="ru-RU" sz="1400" b="0" dirty="0"/>
              <a:t>методы лечения (акупунктура, фитотерапия, мануальная терапия, трудотерапия</a:t>
            </a:r>
            <a:r>
              <a:rPr lang="ru-RU" sz="1400" b="0" dirty="0" smtClean="0"/>
              <a:t>)</a:t>
            </a:r>
            <a:endParaRPr lang="ru-RU" sz="1400" b="0" dirty="0"/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Психотерапия</a:t>
            </a:r>
            <a:endParaRPr lang="ru-RU" sz="1400" b="0" dirty="0"/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Логопедическая помощь</a:t>
            </a:r>
            <a:endParaRPr lang="ru-RU" sz="1400" b="0" dirty="0"/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Лечебная физкультура</a:t>
            </a:r>
            <a:endParaRPr lang="ru-RU" sz="1400" b="0" dirty="0"/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Реконструктивная хирургия</a:t>
            </a:r>
            <a:endParaRPr lang="ru-RU" sz="1400" b="0" dirty="0"/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Протезно-ортопедическая </a:t>
            </a:r>
            <a:r>
              <a:rPr lang="ru-RU" sz="1400" b="0" dirty="0"/>
              <a:t>помощь (протезирование, </a:t>
            </a:r>
            <a:r>
              <a:rPr lang="ru-RU" sz="1400" b="0" dirty="0" err="1"/>
              <a:t>ортезирование</a:t>
            </a:r>
            <a:r>
              <a:rPr lang="ru-RU" sz="1400" b="0" dirty="0"/>
              <a:t>, сложная ортопедическая обувь</a:t>
            </a:r>
            <a:r>
              <a:rPr lang="ru-RU" sz="1400" b="0" dirty="0" smtClean="0"/>
              <a:t>)</a:t>
            </a:r>
            <a:endParaRPr lang="ru-RU" sz="1400" b="0" dirty="0"/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Санаторно-курортное лечение</a:t>
            </a:r>
            <a:endParaRPr lang="ru-RU" sz="1400" b="0" dirty="0"/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Технические </a:t>
            </a:r>
            <a:r>
              <a:rPr lang="ru-RU" sz="1400" b="0" dirty="0"/>
              <a:t>средства </a:t>
            </a:r>
            <a:r>
              <a:rPr lang="ru-RU" sz="1400" b="0" dirty="0" smtClean="0"/>
              <a:t>реабилитации</a:t>
            </a:r>
            <a:endParaRPr lang="ru-RU" sz="1400" b="0" dirty="0"/>
          </a:p>
          <a:p>
            <a:pPr>
              <a:buFont typeface="Wingdings" pitchFamily="2" charset="2"/>
              <a:buChar char="Ø"/>
            </a:pPr>
            <a:r>
              <a:rPr lang="ru-RU" sz="1400" b="0" dirty="0" smtClean="0"/>
              <a:t>Информирование </a:t>
            </a:r>
            <a:r>
              <a:rPr lang="ru-RU" sz="1400" b="0" dirty="0"/>
              <a:t>и консультирование по вопросам медицинской </a:t>
            </a:r>
            <a:r>
              <a:rPr lang="ru-RU" sz="1400" b="0" dirty="0" smtClean="0"/>
              <a:t>реабилитации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3404071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71</TotalTime>
  <Words>437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Углы</vt:lpstr>
      <vt:lpstr>Реабилитация </vt:lpstr>
      <vt:lpstr>Понятие реабилитации</vt:lpstr>
      <vt:lpstr>Целевые установки</vt:lpstr>
      <vt:lpstr>Проблемы инвалидности в россии</vt:lpstr>
      <vt:lpstr>Проблема терминологии</vt:lpstr>
      <vt:lpstr>Проблема терминологии</vt:lpstr>
      <vt:lpstr>Принципы реабилитации</vt:lpstr>
      <vt:lpstr>Виды реабилитации</vt:lpstr>
      <vt:lpstr> Методы медицинской реабилитации </vt:lpstr>
      <vt:lpstr>Методы Социальной реабилитации</vt:lpstr>
      <vt:lpstr>Методы Профессиональной реабилитации</vt:lpstr>
      <vt:lpstr>Специалисты, занимающиеся реабилитационными мероприятиями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Реабилитация</dc:title>
  <dc:creator>эндрю</dc:creator>
  <cp:lastModifiedBy>эндрю</cp:lastModifiedBy>
  <cp:revision>7</cp:revision>
  <dcterms:created xsi:type="dcterms:W3CDTF">2013-12-13T02:20:53Z</dcterms:created>
  <dcterms:modified xsi:type="dcterms:W3CDTF">2013-12-13T03:32:06Z</dcterms:modified>
</cp:coreProperties>
</file>